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503" r:id="rId2"/>
    <p:sldId id="519" r:id="rId3"/>
    <p:sldId id="288" r:id="rId4"/>
    <p:sldId id="522" r:id="rId5"/>
    <p:sldId id="470" r:id="rId6"/>
    <p:sldId id="520" r:id="rId7"/>
    <p:sldId id="480" r:id="rId8"/>
    <p:sldId id="481" r:id="rId9"/>
    <p:sldId id="471" r:id="rId10"/>
    <p:sldId id="472" r:id="rId11"/>
    <p:sldId id="517" r:id="rId12"/>
    <p:sldId id="518" r:id="rId13"/>
    <p:sldId id="473" r:id="rId14"/>
    <p:sldId id="474" r:id="rId15"/>
    <p:sldId id="494" r:id="rId16"/>
    <p:sldId id="475" r:id="rId17"/>
    <p:sldId id="476" r:id="rId18"/>
    <p:sldId id="479" r:id="rId19"/>
    <p:sldId id="477" r:id="rId20"/>
    <p:sldId id="478" r:id="rId21"/>
    <p:sldId id="521" r:id="rId22"/>
    <p:sldId id="291" r:id="rId23"/>
    <p:sldId id="292" r:id="rId24"/>
    <p:sldId id="293" r:id="rId25"/>
    <p:sldId id="294" r:id="rId26"/>
    <p:sldId id="295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523" r:id="rId39"/>
    <p:sldId id="505" r:id="rId40"/>
    <p:sldId id="498" r:id="rId41"/>
    <p:sldId id="499" r:id="rId42"/>
    <p:sldId id="500" r:id="rId43"/>
    <p:sldId id="501" r:id="rId44"/>
    <p:sldId id="506" r:id="rId45"/>
    <p:sldId id="507" r:id="rId46"/>
    <p:sldId id="524" r:id="rId47"/>
    <p:sldId id="525" r:id="rId48"/>
    <p:sldId id="516" r:id="rId49"/>
    <p:sldId id="515" r:id="rId50"/>
    <p:sldId id="526" r:id="rId51"/>
    <p:sldId id="528" r:id="rId52"/>
    <p:sldId id="527" r:id="rId53"/>
  </p:sldIdLst>
  <p:sldSz cx="9144000" cy="6858000" type="screen4x3"/>
  <p:notesSz cx="6858000" cy="9144000"/>
  <p:custShowLst>
    <p:custShow name="VIRTUAL IMPLANT SURGERY" id="0">
      <p:sldLst>
        <p:sld r:id="rId3"/>
        <p:sld r:id="rId4"/>
        <p:sld r:id="rId6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3"/>
        <p:sld r:id="rId24"/>
        <p:sld r:id="rId25"/>
        <p:sld r:id="rId26"/>
        <p:sld r:id="rId27"/>
        <p:sld r:id="rId28"/>
        <p:sld r:id="rId29"/>
        <p:sld r:id="rId30"/>
        <p:sld r:id="rId31"/>
        <p:sld r:id="rId32"/>
        <p:sld r:id="rId33"/>
        <p:sld r:id="rId34"/>
        <p:sld r:id="rId35"/>
        <p:sld r:id="rId36"/>
        <p:sld r:id="rId37"/>
        <p:sld r:id="rId38"/>
        <p:sld r:id="rId40"/>
        <p:sld r:id="rId41"/>
        <p:sld r:id="rId42"/>
        <p:sld r:id="rId43"/>
        <p:sld r:id="rId44"/>
        <p:sld r:id="rId45"/>
        <p:sld r:id="rId46"/>
        <p:sld r:id="rId50"/>
        <p:sld r:id="rId49"/>
      </p:sldLst>
    </p:custShow>
    <p:custShow name="Copy of VIRTUAL IMPLANT SURGERY" id="1">
      <p:sldLst>
        <p:sld r:id="rId3"/>
        <p:sld r:id="rId4"/>
        <p:sld r:id="rId6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3"/>
        <p:sld r:id="rId24"/>
        <p:sld r:id="rId25"/>
        <p:sld r:id="rId26"/>
        <p:sld r:id="rId27"/>
        <p:sld r:id="rId28"/>
        <p:sld r:id="rId29"/>
        <p:sld r:id="rId30"/>
        <p:sld r:id="rId31"/>
        <p:sld r:id="rId32"/>
        <p:sld r:id="rId33"/>
        <p:sld r:id="rId34"/>
        <p:sld r:id="rId35"/>
        <p:sld r:id="rId36"/>
        <p:sld r:id="rId37"/>
        <p:sld r:id="rId38"/>
        <p:sld r:id="rId40"/>
        <p:sld r:id="rId41"/>
        <p:sld r:id="rId42"/>
        <p:sld r:id="rId43"/>
        <p:sld r:id="rId44"/>
        <p:sld r:id="rId45"/>
        <p:sld r:id="rId46"/>
        <p:sld r:id="rId50"/>
        <p:sld r:id="rId49"/>
      </p:sldLst>
    </p:custShow>
    <p:custShow name="Copy 2 of VIRTUAL IMPLANT SURGERY" id="2">
      <p:sldLst>
        <p:sld r:id="rId3"/>
        <p:sld r:id="rId4"/>
        <p:sld r:id="rId6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3"/>
        <p:sld r:id="rId24"/>
        <p:sld r:id="rId25"/>
        <p:sld r:id="rId26"/>
        <p:sld r:id="rId27"/>
        <p:sld r:id="rId28"/>
        <p:sld r:id="rId29"/>
        <p:sld r:id="rId30"/>
        <p:sld r:id="rId31"/>
        <p:sld r:id="rId32"/>
        <p:sld r:id="rId33"/>
        <p:sld r:id="rId34"/>
        <p:sld r:id="rId35"/>
        <p:sld r:id="rId36"/>
        <p:sld r:id="rId37"/>
        <p:sld r:id="rId38"/>
        <p:sld r:id="rId40"/>
        <p:sld r:id="rId41"/>
        <p:sld r:id="rId42"/>
        <p:sld r:id="rId43"/>
        <p:sld r:id="rId44"/>
        <p:sld r:id="rId45"/>
        <p:sld r:id="rId46"/>
        <p:sld r:id="rId50"/>
        <p:sld r:id="rId49"/>
      </p:sldLst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667" autoAdjust="0"/>
  </p:normalViewPr>
  <p:slideViewPr>
    <p:cSldViewPr>
      <p:cViewPr varScale="1">
        <p:scale>
          <a:sx n="46" d="100"/>
          <a:sy n="46" d="100"/>
        </p:scale>
        <p:origin x="-10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35FC954-1FA0-4345-B340-25EE21E7F5AB}" type="datetimeFigureOut">
              <a:rPr lang="en-US"/>
              <a:pPr>
                <a:defRPr/>
              </a:pPr>
              <a:t>10/2/2011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7FAF2E-2993-48D9-807D-B3DE1DF1AC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3711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6C5F6-AA5A-49C6-9242-D7272921245B}" type="datetimeFigureOut">
              <a:rPr lang="en-US"/>
              <a:pPr>
                <a:defRPr/>
              </a:pPr>
              <a:t>10/2/2011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79B3B-F14D-432C-9734-0B38877624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1787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68C18-E0DC-48EC-BF2A-4B73CF1D205B}" type="datetimeFigureOut">
              <a:rPr lang="en-US"/>
              <a:pPr>
                <a:defRPr/>
              </a:pPr>
              <a:t>10/2/2011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BA45D-76EC-4C6B-9D0A-BF780E15A6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12469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7DFED-D64E-4754-BD5F-47FF8D3FE8A5}" type="datetimeFigureOut">
              <a:rPr lang="en-US"/>
              <a:pPr>
                <a:defRPr/>
              </a:pPr>
              <a:t>10/2/2011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77E60-21AB-4B9E-9A54-A1DF9A3F85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9825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5C42B-52E4-4EB0-8E47-3680D0613794}" type="datetimeFigureOut">
              <a:rPr lang="en-US"/>
              <a:pPr>
                <a:defRPr/>
              </a:pPr>
              <a:t>10/2/2011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B4040-C993-4BA5-8717-DF106B6507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82700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FC51D-6A2D-42F8-9194-5664CE7E8859}" type="datetimeFigureOut">
              <a:rPr lang="en-US"/>
              <a:pPr>
                <a:defRPr/>
              </a:pPr>
              <a:t>10/2/2011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0A617-8E8D-4E9A-BFB5-A4A44FE8BF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4958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DD1BC-0331-4251-84DC-6656FAAAE000}" type="datetimeFigureOut">
              <a:rPr lang="en-US"/>
              <a:pPr>
                <a:defRPr/>
              </a:pPr>
              <a:t>10/2/2011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C2600-83E6-4266-9900-B444A98954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97103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7584A-4390-4346-BFC2-190CBAD2E970}" type="datetimeFigureOut">
              <a:rPr lang="en-US"/>
              <a:pPr>
                <a:defRPr/>
              </a:pPr>
              <a:t>10/2/2011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D5AB1-7708-4006-B3BC-1C5075A929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45302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E192F-AEED-41D8-A0BF-4DFA1F1FA5EB}" type="datetimeFigureOut">
              <a:rPr lang="en-US"/>
              <a:pPr>
                <a:defRPr/>
              </a:pPr>
              <a:t>10/2/2011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C1A68-0AC0-4C2A-A7F5-72598A01C3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16240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D74E6-61DE-44AB-B351-4008FB112BC0}" type="datetimeFigureOut">
              <a:rPr lang="en-US"/>
              <a:pPr>
                <a:defRPr/>
              </a:pPr>
              <a:t>10/2/2011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9EA7A-05A4-4B2B-9680-BE70F503EA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5090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929EC-4EDE-4988-AA48-FC85293DB2BC}" type="datetimeFigureOut">
              <a:rPr lang="en-US"/>
              <a:pPr>
                <a:defRPr/>
              </a:pPr>
              <a:t>10/2/2011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63F11-AEA7-450E-9BEB-C4018874C7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22025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CE3BC-1070-4D01-85AF-D8761B42C8DA}" type="datetimeFigureOut">
              <a:rPr lang="en-US"/>
              <a:pPr>
                <a:defRPr/>
              </a:pPr>
              <a:t>10/2/2011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59B1C-408E-4F93-8B81-91AF6775B4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27539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43D1304-73CF-48A6-B08F-1860D74CE962}" type="datetimeFigureOut">
              <a:rPr lang="en-US"/>
              <a:pPr>
                <a:defRPr/>
              </a:pPr>
              <a:t>10/2/2011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F6262E5-F1C2-47C2-9C2B-5A138260CB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8" r:id="rId1"/>
    <p:sldLayoutId id="2147484103" r:id="rId2"/>
    <p:sldLayoutId id="2147484109" r:id="rId3"/>
    <p:sldLayoutId id="2147484104" r:id="rId4"/>
    <p:sldLayoutId id="2147484105" r:id="rId5"/>
    <p:sldLayoutId id="2147484106" r:id="rId6"/>
    <p:sldLayoutId id="2147484110" r:id="rId7"/>
    <p:sldLayoutId id="2147484111" r:id="rId8"/>
    <p:sldLayoutId id="2147484112" r:id="rId9"/>
    <p:sldLayoutId id="2147484107" r:id="rId10"/>
    <p:sldLayoutId id="2147484113" r:id="rId11"/>
  </p:sldLayoutIdLst>
  <p:transition spd="slow">
    <p:wip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new 0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IMPORTH_02_R_Lyubov_Maue_20090202_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571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Cross section shows implant in nasal cavity   No guide used</a:t>
            </a:r>
            <a:endParaRPr lang="en-US" dirty="0"/>
          </a:p>
        </p:txBody>
      </p:sp>
      <p:sp>
        <p:nvSpPr>
          <p:cNvPr id="57348" name="Text Placeholder 2"/>
          <p:cNvSpPr>
            <a:spLocks noGrp="1"/>
          </p:cNvSpPr>
          <p:nvPr>
            <p:ph type="body" idx="1"/>
          </p:nvPr>
        </p:nvSpPr>
        <p:spPr>
          <a:xfrm flipV="1">
            <a:off x="381000" y="-685800"/>
            <a:ext cx="8021638" cy="152400"/>
          </a:xfrm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weinrib,_linda_cross_section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0913"/>
            <a:ext cx="914400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85800"/>
            <a:ext cx="8229600" cy="3124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Implant placed outside of bone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weinrib,_linda_overview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800"/>
            <a:ext cx="9144000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405128"/>
          </a:xfrm>
        </p:spPr>
        <p:txBody>
          <a:bodyPr/>
          <a:lstStyle/>
          <a:p>
            <a:r>
              <a:rPr lang="en-US" dirty="0" smtClean="0"/>
              <a:t>3-D  Reconstruction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IMP^PAN^R^Gregory_Prusik^20090615^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5375"/>
            <a:ext cx="9144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Panoramic view showing good bone above nerve</a:t>
            </a:r>
            <a:endParaRPr lang="en-US" dirty="0"/>
          </a:p>
        </p:txBody>
      </p:sp>
      <p:sp>
        <p:nvSpPr>
          <p:cNvPr id="60420" name="Text Placeholder 2"/>
          <p:cNvSpPr>
            <a:spLocks noGrp="1"/>
          </p:cNvSpPr>
          <p:nvPr>
            <p:ph type="body" idx="1"/>
          </p:nvPr>
        </p:nvSpPr>
        <p:spPr>
          <a:xfrm>
            <a:off x="741363" y="1828800"/>
            <a:ext cx="8021637" cy="685800"/>
          </a:xfrm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IMP^ORTH_02^R^Gregory_Prusik^20090615^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62000"/>
            <a:ext cx="449580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247192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Cross section reveals anatomic concavity and possible perforation if implant placed in wrong direction</a:t>
            </a:r>
            <a:endParaRPr lang="en-US" dirty="0"/>
          </a:p>
        </p:txBody>
      </p:sp>
      <p:sp>
        <p:nvSpPr>
          <p:cNvPr id="61444" name="Text Placeholder 2"/>
          <p:cNvSpPr>
            <a:spLocks noGrp="1"/>
          </p:cNvSpPr>
          <p:nvPr>
            <p:ph type="body" idx="1"/>
          </p:nvPr>
        </p:nvSpPr>
        <p:spPr>
          <a:xfrm>
            <a:off x="741363" y="1828800"/>
            <a:ext cx="8021637" cy="685800"/>
          </a:xfrm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1-11-10 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981200"/>
            <a:ext cx="66294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2509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Article  I  co-authored  describing result of misguided implant  placement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IMP^PAN^R^Len_Wislow^20091102^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2400"/>
            <a:ext cx="91440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Implant looks good on panoramic view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4958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Cross section shows poor placement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 descr="IMP^ORTH_02^R^Len_Wislow^20091102^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14400"/>
            <a:ext cx="3352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Difficult anatomy 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IMP^ORTH_02^R^Shaun_Collins^20090817^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76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Narrow bone: little room for error.  Implant I placed with Virtual surgery guide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VIRTUAL IMPLANT SURGERY</a:t>
            </a:r>
            <a:endParaRPr lang="en-US" dirty="0"/>
          </a:p>
        </p:txBody>
      </p:sp>
      <p:sp>
        <p:nvSpPr>
          <p:cNvPr id="49155" name="Subtitle 4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500188"/>
          </a:xfrm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 descr="IMP^ORTH_02^R^Shaun_Collins^20091210^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0"/>
            <a:ext cx="4370387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Result of previous slide with guided surgery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Maxillary Full Arch Case with Immediate Restoration:  </a:t>
            </a:r>
            <a:r>
              <a:rPr lang="en-US" dirty="0" err="1" smtClean="0"/>
              <a:t>Simplant</a:t>
            </a:r>
            <a:r>
              <a:rPr lang="en-US" dirty="0" smtClean="0"/>
              <a:t> Work-up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85800" y="381000"/>
            <a:ext cx="8077200" cy="2286000"/>
          </a:xfrm>
        </p:spPr>
        <p:txBody>
          <a:bodyPr/>
          <a:lstStyle/>
          <a:p>
            <a:r>
              <a:rPr lang="en-US" dirty="0" smtClean="0"/>
              <a:t>TEETH  - IN – A - 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3610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 descr="tripi woods 0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 descr="tripi woods 0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 descr="tripi woods 0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 descr="tripi woods 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tripi woods 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2" descr="tripi woods 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0"/>
            <a:ext cx="4087812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3" descr="tripi woods 0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52800"/>
            <a:ext cx="4138613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 descr="16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" y="152400"/>
            <a:ext cx="95472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795528"/>
          </a:xfrm>
        </p:spPr>
        <p:txBody>
          <a:bodyPr/>
          <a:lstStyle/>
          <a:p>
            <a:r>
              <a:rPr lang="en-US" dirty="0" smtClean="0"/>
              <a:t>Surgical Guide Stent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 descr="11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72575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 descr="12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038" y="152400"/>
            <a:ext cx="93170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CT GUIDED SURGERY		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Medical grade CT Scan or Cone Beam CT </a:t>
            </a:r>
            <a:r>
              <a:rPr lang="en-US" dirty="0" err="1" smtClean="0"/>
              <a:t>dicom</a:t>
            </a:r>
            <a:r>
              <a:rPr lang="en-US" dirty="0" smtClean="0"/>
              <a:t> file reformatted to implant placement software 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err="1" smtClean="0"/>
              <a:t>Simplant</a:t>
            </a:r>
            <a:r>
              <a:rPr lang="en-US" dirty="0" smtClean="0"/>
              <a:t> </a:t>
            </a:r>
          </a:p>
          <a:p>
            <a:pPr eaLnBrk="1" hangingPunct="1"/>
            <a:r>
              <a:rPr lang="en-US" dirty="0" smtClean="0"/>
              <a:t> </a:t>
            </a:r>
            <a:r>
              <a:rPr lang="en-US" dirty="0" err="1" smtClean="0"/>
              <a:t>NobelGuide</a:t>
            </a:r>
            <a:r>
              <a:rPr lang="en-US" dirty="0" smtClean="0"/>
              <a:t>  </a:t>
            </a:r>
          </a:p>
          <a:p>
            <a:pPr eaLnBrk="1" hangingPunct="1"/>
            <a:r>
              <a:rPr lang="en-US" dirty="0" smtClean="0"/>
              <a:t> Easy Guide</a:t>
            </a:r>
          </a:p>
          <a:p>
            <a:pPr eaLnBrk="1" hangingPunct="1"/>
            <a:r>
              <a:rPr lang="en-US" dirty="0" err="1" smtClean="0"/>
              <a:t>Anantomage</a:t>
            </a:r>
            <a:endParaRPr lang="en-US" dirty="0" smtClean="0"/>
          </a:p>
          <a:p>
            <a:pPr marL="119062" indent="0" eaLnBrk="1" hangingPunct="1">
              <a:buNone/>
            </a:pPr>
            <a:endParaRPr lang="en-US" dirty="0" smtClean="0"/>
          </a:p>
          <a:p>
            <a:pPr eaLnBrk="1" hangingPunct="1">
              <a:buFont typeface="Wingdings 2" pitchFamily="18" charset="2"/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ransition spd="slow" advTm="2153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 descr="16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304800"/>
            <a:ext cx="93170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 descr="24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40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1765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Prefabricated immediate bridge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 descr="23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381000"/>
            <a:ext cx="92011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 descr="23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57200"/>
            <a:ext cx="90868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 descr="24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457200"/>
            <a:ext cx="90868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 descr="24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533400"/>
            <a:ext cx="86264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" descr="24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609600"/>
            <a:ext cx="8742362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 descr="24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264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53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SIMPLANT SOFTWARE</a:t>
            </a:r>
            <a:endParaRPr lang="en-US" dirty="0"/>
          </a:p>
        </p:txBody>
      </p:sp>
      <p:sp>
        <p:nvSpPr>
          <p:cNvPr id="91139" name="Text Placeholder 2"/>
          <p:cNvSpPr>
            <a:spLocks noGrp="1"/>
          </p:cNvSpPr>
          <p:nvPr>
            <p:ph type="body" idx="1"/>
          </p:nvPr>
        </p:nvSpPr>
        <p:spPr>
          <a:xfrm>
            <a:off x="741363" y="2819400"/>
            <a:ext cx="8021637" cy="3581400"/>
          </a:xfrm>
        </p:spPr>
        <p:txBody>
          <a:bodyPr/>
          <a:lstStyle/>
          <a:p>
            <a:r>
              <a:rPr lang="en-US" dirty="0" smtClean="0"/>
              <a:t>Extractions with immediate implant placement</a:t>
            </a:r>
          </a:p>
          <a:p>
            <a:endParaRPr lang="en-US" dirty="0"/>
          </a:p>
          <a:p>
            <a:r>
              <a:rPr lang="en-US" dirty="0" smtClean="0"/>
              <a:t>Delayed restoration with milled bar and locator </a:t>
            </a:r>
            <a:r>
              <a:rPr lang="en-US" dirty="0" err="1" smtClean="0"/>
              <a:t>attachements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IMPLANT SURGERY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Ability to place restorative driven implants</a:t>
            </a:r>
          </a:p>
          <a:p>
            <a:endParaRPr lang="en-US" dirty="0" smtClean="0"/>
          </a:p>
          <a:p>
            <a:r>
              <a:rPr lang="en-US" dirty="0" smtClean="0"/>
              <a:t>Place implant in best position in bone</a:t>
            </a:r>
          </a:p>
          <a:p>
            <a:endParaRPr lang="en-US" dirty="0" smtClean="0"/>
          </a:p>
          <a:p>
            <a:r>
              <a:rPr lang="en-US" dirty="0" smtClean="0"/>
              <a:t>Avoid vital structures</a:t>
            </a:r>
          </a:p>
          <a:p>
            <a:endParaRPr lang="en-US" dirty="0" smtClean="0"/>
          </a:p>
          <a:p>
            <a:r>
              <a:rPr lang="en-US" dirty="0" smtClean="0"/>
              <a:t>Avoid bone perforations</a:t>
            </a:r>
          </a:p>
          <a:p>
            <a:endParaRPr lang="en-US" dirty="0" smtClean="0"/>
          </a:p>
          <a:p>
            <a:r>
              <a:rPr lang="en-US" dirty="0" smtClean="0"/>
              <a:t>Lessen surgery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31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 descr="capparelli thomas 3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538"/>
            <a:ext cx="9144000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 descr="capparelli thomas 3d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538"/>
            <a:ext cx="9144000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 descr="capparelli thomas panoramic x-r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025"/>
            <a:ext cx="91440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 descr="capparelli thomas cross se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675"/>
            <a:ext cx="2468563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2" descr="capparelli thomas cross section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7200"/>
            <a:ext cx="251460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3" descr="capparelli thomas cross section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57200"/>
            <a:ext cx="24336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4" descr="capparelli thomas panoramic x-ra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38400"/>
            <a:ext cx="29718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5" descr="capparelli thomas cross section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4575"/>
            <a:ext cx="27432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6" descr="capparelli thomas cross section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724400"/>
            <a:ext cx="2862263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Picture 7" descr="capparelli thomas cross section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00600"/>
            <a:ext cx="27432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 descr="tarczynski richard 3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525"/>
            <a:ext cx="914400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 descr="tarczynski richard 3d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525"/>
            <a:ext cx="914400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Subtraction Feature of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210312"/>
            <a:ext cx="85831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184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594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 descr="lakomek lauren 3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538"/>
            <a:ext cx="9144000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Extremely small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 descr="lakomek lauren 3d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538"/>
            <a:ext cx="9144000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Medical grade CT scan is no longer considered as a safe dose of radiation for the planning of dental implant cases.</a:t>
            </a:r>
          </a:p>
          <a:p>
            <a:r>
              <a:rPr lang="en-US" smtClean="0"/>
              <a:t>The radiation dose of a medical grade CT versus a Cone Beam Ct Scan can be as much as 1000 times more radiation.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0416" y="210312"/>
            <a:ext cx="85831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29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ESTHETIC CASE WITH SIMPLANT WORK 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485586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3139362" cy="1836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211" y="36035"/>
            <a:ext cx="4796589" cy="2988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19600"/>
            <a:ext cx="3814011" cy="2231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527" y="3200400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549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8077200" cy="3810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following are cases that were referred to our office with problems that occurred with their implant surgery</a:t>
            </a:r>
            <a:endParaRPr lang="en-US" dirty="0"/>
          </a:p>
        </p:txBody>
      </p:sp>
      <p:sp>
        <p:nvSpPr>
          <p:cNvPr id="53251" name="Subtitle 4"/>
          <p:cNvSpPr>
            <a:spLocks noGrp="1"/>
          </p:cNvSpPr>
          <p:nvPr>
            <p:ph type="subTitle" idx="1"/>
          </p:nvPr>
        </p:nvSpPr>
        <p:spPr>
          <a:xfrm>
            <a:off x="685800" y="-685800"/>
            <a:ext cx="8077200" cy="381000"/>
          </a:xfrm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IMP^PAN^R^Judith_Crampton^20091120^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1713"/>
            <a:ext cx="91440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Implants placed without guide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IMP^ORTH_02^R^Judith_Crampton^20091120^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4394200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Implant into nerve</a:t>
            </a:r>
            <a:endParaRPr lang="en-US" dirty="0"/>
          </a:p>
        </p:txBody>
      </p:sp>
      <p:sp>
        <p:nvSpPr>
          <p:cNvPr id="55300" name="Text Placeholder 2"/>
          <p:cNvSpPr>
            <a:spLocks noGrp="1"/>
          </p:cNvSpPr>
          <p:nvPr>
            <p:ph type="body" idx="1"/>
          </p:nvPr>
        </p:nvSpPr>
        <p:spPr>
          <a:xfrm>
            <a:off x="741363" y="1828800"/>
            <a:ext cx="8021637" cy="685800"/>
          </a:xfrm>
        </p:spPr>
        <p:txBody>
          <a:bodyPr/>
          <a:lstStyle/>
          <a:p>
            <a:r>
              <a:rPr lang="en-US" smtClean="0"/>
              <a:t>Cross section of previous slide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IMPPAN_R_Lyubov_Maue_20090202_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055100" cy="661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Placement appears to be good in maxilla on </a:t>
            </a:r>
            <a:r>
              <a:rPr lang="en-US" dirty="0" err="1" smtClean="0"/>
              <a:t>Panorex</a:t>
            </a:r>
            <a:endParaRPr lang="en-US" dirty="0"/>
          </a:p>
        </p:txBody>
      </p:sp>
      <p:sp>
        <p:nvSpPr>
          <p:cNvPr id="56324" name="Text Placeholder 2"/>
          <p:cNvSpPr>
            <a:spLocks noGrp="1"/>
          </p:cNvSpPr>
          <p:nvPr>
            <p:ph type="body" idx="1"/>
          </p:nvPr>
        </p:nvSpPr>
        <p:spPr>
          <a:xfrm>
            <a:off x="741363" y="1828800"/>
            <a:ext cx="8021637" cy="685800"/>
          </a:xfrm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2141</TotalTime>
  <Words>271</Words>
  <Application>Microsoft Office PowerPoint</Application>
  <PresentationFormat>On-screen Show (4:3)</PresentationFormat>
  <Paragraphs>48</Paragraphs>
  <Slides>52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  <vt:variant>
        <vt:lpstr>Custom Shows</vt:lpstr>
      </vt:variant>
      <vt:variant>
        <vt:i4>3</vt:i4>
      </vt:variant>
    </vt:vector>
  </HeadingPairs>
  <TitlesOfParts>
    <vt:vector size="56" baseType="lpstr">
      <vt:lpstr>Module</vt:lpstr>
      <vt:lpstr>PowerPoint Presentation</vt:lpstr>
      <vt:lpstr>VIRTUAL IMPLANT SURGERY</vt:lpstr>
      <vt:lpstr>CT GUIDED SURGERY  </vt:lpstr>
      <vt:lpstr>VIRTUAL IMPLANT SURGERY</vt:lpstr>
      <vt:lpstr>PowerPoint Presentation</vt:lpstr>
      <vt:lpstr>The following are cases that were referred to our office with problems that occurred with their implant surgery</vt:lpstr>
      <vt:lpstr>Implants placed without guide</vt:lpstr>
      <vt:lpstr>Implant into nerve</vt:lpstr>
      <vt:lpstr>Placement appears to be good in maxilla on Panorex</vt:lpstr>
      <vt:lpstr>Cross section shows implant in nasal cavity   No guide used</vt:lpstr>
      <vt:lpstr>Implant placed outside of bone</vt:lpstr>
      <vt:lpstr>3-D  Reconstruction</vt:lpstr>
      <vt:lpstr>Panoramic view showing good bone above nerve</vt:lpstr>
      <vt:lpstr>Cross section reveals anatomic concavity and possible perforation if implant placed in wrong direction</vt:lpstr>
      <vt:lpstr>Article  I  co-authored  describing result of misguided implant  placement</vt:lpstr>
      <vt:lpstr>Implant looks good on panoramic view</vt:lpstr>
      <vt:lpstr>Cross section shows poor placement</vt:lpstr>
      <vt:lpstr>Difficult anatomy </vt:lpstr>
      <vt:lpstr>Narrow bone: little room for error.  Implant I placed with Virtual surgery guide</vt:lpstr>
      <vt:lpstr>Result of previous slide with guided surgery</vt:lpstr>
      <vt:lpstr>Maxillary Full Arch Case with Immediate Restoration:  Simplant Work-up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Surgical Guide Stent</vt:lpstr>
      <vt:lpstr>PowerPoint Presentation</vt:lpstr>
      <vt:lpstr>PowerPoint Presentation</vt:lpstr>
      <vt:lpstr>PowerPoint Presentation</vt:lpstr>
      <vt:lpstr>Prefabricated immediate bridge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SIMPLANT SOFTWARE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Subtraction Feature of Software</vt:lpstr>
      <vt:lpstr>PowerPoint Presentation</vt:lpstr>
      <vt:lpstr>PowerPoint Presentation</vt:lpstr>
      <vt:lpstr>Extremely small space</vt:lpstr>
      <vt:lpstr>PowerPoint Presentation</vt:lpstr>
      <vt:lpstr>PowerPoint Presentation</vt:lpstr>
      <vt:lpstr>ESTHETIC CASE WITH SIMPLANT WORK UP</vt:lpstr>
      <vt:lpstr>PowerPoint Presentation</vt:lpstr>
      <vt:lpstr>VIRTUAL IMPLANT SURGERY</vt:lpstr>
      <vt:lpstr>Copy of VIRTUAL IMPLANT SURGERY</vt:lpstr>
      <vt:lpstr>Copy 2 of VIRTUAL IMPLANT SURGERY</vt:lpstr>
    </vt:vector>
  </TitlesOfParts>
  <Company>Sony Electronics,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ADVANCEMENTS AND INNOVATIONS IN DENTAL IMPLANTOLOGY</dc:title>
  <dc:creator>Dr. John M. Sisto</dc:creator>
  <cp:lastModifiedBy>Dr. John M. Sisto</cp:lastModifiedBy>
  <cp:revision>185</cp:revision>
  <dcterms:created xsi:type="dcterms:W3CDTF">2007-12-03T03:11:08Z</dcterms:created>
  <dcterms:modified xsi:type="dcterms:W3CDTF">2011-10-02T23:50:35Z</dcterms:modified>
</cp:coreProperties>
</file>